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0" r:id="rId4"/>
  </p:sldMasterIdLst>
  <p:notesMasterIdLst>
    <p:notesMasterId r:id="rId35"/>
  </p:notesMasterIdLst>
  <p:handoutMasterIdLst>
    <p:handoutMasterId r:id="rId36"/>
  </p:handoutMasterIdLst>
  <p:sldIdLst>
    <p:sldId id="256" r:id="rId5"/>
    <p:sldId id="279" r:id="rId6"/>
    <p:sldId id="259" r:id="rId7"/>
    <p:sldId id="282" r:id="rId8"/>
    <p:sldId id="305" r:id="rId9"/>
    <p:sldId id="299" r:id="rId10"/>
    <p:sldId id="283" r:id="rId11"/>
    <p:sldId id="288" r:id="rId12"/>
    <p:sldId id="291" r:id="rId13"/>
    <p:sldId id="293" r:id="rId14"/>
    <p:sldId id="292" r:id="rId15"/>
    <p:sldId id="294" r:id="rId16"/>
    <p:sldId id="308" r:id="rId17"/>
    <p:sldId id="295" r:id="rId18"/>
    <p:sldId id="309" r:id="rId19"/>
    <p:sldId id="284" r:id="rId20"/>
    <p:sldId id="290" r:id="rId21"/>
    <p:sldId id="298" r:id="rId22"/>
    <p:sldId id="296" r:id="rId23"/>
    <p:sldId id="301" r:id="rId24"/>
    <p:sldId id="300" r:id="rId25"/>
    <p:sldId id="303" r:id="rId26"/>
    <p:sldId id="304" r:id="rId27"/>
    <p:sldId id="297" r:id="rId28"/>
    <p:sldId id="306" r:id="rId29"/>
    <p:sldId id="285" r:id="rId30"/>
    <p:sldId id="307" r:id="rId31"/>
    <p:sldId id="286" r:id="rId32"/>
    <p:sldId id="287" r:id="rId33"/>
    <p:sldId id="27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FE472-4943-4CEC-A846-E9135547B936}" v="293" dt="2024-01-15T09:48:58.544"/>
    <p1510:client id="{5C57FB4F-96F1-B247-89D8-29AE1405822B}" v="2207" dt="2024-01-15T09:53:14.504"/>
    <p1510:client id="{DB4501D0-AF11-40F4-8983-95EB8AA8E5CC}" v="138" dt="2024-01-15T09:06:27.1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43" autoAdjust="0"/>
    <p:restoredTop sz="86531" autoAdjust="0"/>
  </p:normalViewPr>
  <p:slideViewPr>
    <p:cSldViewPr snapToGrid="0">
      <p:cViewPr varScale="1">
        <p:scale>
          <a:sx n="110" d="100"/>
          <a:sy n="110" d="100"/>
        </p:scale>
        <p:origin x="536" y="176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昱佑 李" userId="4e53b750a6a762e3" providerId="LiveId" clId="{0833C7B9-3D54-D14A-85EE-C84C5A83C304}"/>
    <pc:docChg chg="custSel modSld">
      <pc:chgData name="昱佑 李" userId="4e53b750a6a762e3" providerId="LiveId" clId="{0833C7B9-3D54-D14A-85EE-C84C5A83C304}" dt="2024-01-15T10:21:44.774" v="0" actId="478"/>
      <pc:docMkLst>
        <pc:docMk/>
      </pc:docMkLst>
      <pc:sldChg chg="delSp mod">
        <pc:chgData name="昱佑 李" userId="4e53b750a6a762e3" providerId="LiveId" clId="{0833C7B9-3D54-D14A-85EE-C84C5A83C304}" dt="2024-01-15T10:21:44.774" v="0" actId="478"/>
        <pc:sldMkLst>
          <pc:docMk/>
          <pc:sldMk cId="3567638214" sldId="305"/>
        </pc:sldMkLst>
        <pc:spChg chg="del">
          <ac:chgData name="昱佑 李" userId="4e53b750a6a762e3" providerId="LiveId" clId="{0833C7B9-3D54-D14A-85EE-C84C5A83C304}" dt="2024-01-15T10:21:44.774" v="0" actId="478"/>
          <ac:spMkLst>
            <pc:docMk/>
            <pc:sldMk cId="3567638214" sldId="305"/>
            <ac:spMk id="4" creationId="{2C712A2C-B23F-E3EF-D793-9503362EA204}"/>
          </ac:spMkLst>
        </pc:spChg>
      </pc:sldChg>
    </pc:docChg>
  </pc:docChgLst>
  <pc:docChgLst>
    <pc:chgData name="昱佑 李" userId="4e53b750a6a762e3" providerId="LiveId" clId="{5C57FB4F-96F1-B247-89D8-29AE1405822B}"/>
    <pc:docChg chg="undo custSel delSld modSld">
      <pc:chgData name="昱佑 李" userId="4e53b750a6a762e3" providerId="LiveId" clId="{5C57FB4F-96F1-B247-89D8-29AE1405822B}" dt="2024-01-15T09:54:07.559" v="25" actId="403"/>
      <pc:docMkLst>
        <pc:docMk/>
      </pc:docMkLst>
      <pc:sldChg chg="delSp mod">
        <pc:chgData name="昱佑 李" userId="4e53b750a6a762e3" providerId="LiveId" clId="{5C57FB4F-96F1-B247-89D8-29AE1405822B}" dt="2024-01-15T09:52:17.430" v="13" actId="478"/>
        <pc:sldMkLst>
          <pc:docMk/>
          <pc:sldMk cId="2452352329" sldId="277"/>
        </pc:sldMkLst>
        <pc:spChg chg="del">
          <ac:chgData name="昱佑 李" userId="4e53b750a6a762e3" providerId="LiveId" clId="{5C57FB4F-96F1-B247-89D8-29AE1405822B}" dt="2024-01-15T09:52:17.430" v="13" actId="478"/>
          <ac:spMkLst>
            <pc:docMk/>
            <pc:sldMk cId="2452352329" sldId="277"/>
            <ac:spMk id="3" creationId="{E8F62EEA-5DE6-5762-4802-AAE21D238020}"/>
          </ac:spMkLst>
        </pc:spChg>
        <pc:spChg chg="del">
          <ac:chgData name="昱佑 李" userId="4e53b750a6a762e3" providerId="LiveId" clId="{5C57FB4F-96F1-B247-89D8-29AE1405822B}" dt="2024-01-15T09:52:14.574" v="12" actId="478"/>
          <ac:spMkLst>
            <pc:docMk/>
            <pc:sldMk cId="2452352329" sldId="277"/>
            <ac:spMk id="5" creationId="{C9B6FA47-2EFF-E58F-FC4F-C5589CF5DF1A}"/>
          </ac:spMkLst>
        </pc:spChg>
        <pc:spChg chg="del">
          <ac:chgData name="昱佑 李" userId="4e53b750a6a762e3" providerId="LiveId" clId="{5C57FB4F-96F1-B247-89D8-29AE1405822B}" dt="2024-01-15T09:52:12.930" v="11" actId="478"/>
          <ac:spMkLst>
            <pc:docMk/>
            <pc:sldMk cId="2452352329" sldId="277"/>
            <ac:spMk id="7" creationId="{3F5D40BE-8554-09F3-982D-95BF2379CC33}"/>
          </ac:spMkLst>
        </pc:spChg>
      </pc:sldChg>
      <pc:sldChg chg="del">
        <pc:chgData name="昱佑 李" userId="4e53b750a6a762e3" providerId="LiveId" clId="{5C57FB4F-96F1-B247-89D8-29AE1405822B}" dt="2024-01-15T09:49:24.477" v="6" actId="2696"/>
        <pc:sldMkLst>
          <pc:docMk/>
          <pc:sldMk cId="2260314596" sldId="289"/>
        </pc:sldMkLst>
      </pc:sldChg>
      <pc:sldChg chg="modSp mod">
        <pc:chgData name="昱佑 李" userId="4e53b750a6a762e3" providerId="LiveId" clId="{5C57FB4F-96F1-B247-89D8-29AE1405822B}" dt="2024-01-15T09:49:20.535" v="5" actId="14100"/>
        <pc:sldMkLst>
          <pc:docMk/>
          <pc:sldMk cId="2122479711" sldId="296"/>
        </pc:sldMkLst>
        <pc:spChg chg="mod">
          <ac:chgData name="昱佑 李" userId="4e53b750a6a762e3" providerId="LiveId" clId="{5C57FB4F-96F1-B247-89D8-29AE1405822B}" dt="2024-01-15T09:49:20.535" v="5" actId="14100"/>
          <ac:spMkLst>
            <pc:docMk/>
            <pc:sldMk cId="2122479711" sldId="296"/>
            <ac:spMk id="3" creationId="{39252418-2027-AD26-197E-8015896521EB}"/>
          </ac:spMkLst>
        </pc:spChg>
      </pc:sldChg>
      <pc:sldChg chg="modSp mod">
        <pc:chgData name="昱佑 李" userId="4e53b750a6a762e3" providerId="LiveId" clId="{5C57FB4F-96F1-B247-89D8-29AE1405822B}" dt="2024-01-15T09:49:05.270" v="1" actId="122"/>
        <pc:sldMkLst>
          <pc:docMk/>
          <pc:sldMk cId="1847714734" sldId="300"/>
        </pc:sldMkLst>
        <pc:spChg chg="mod">
          <ac:chgData name="昱佑 李" userId="4e53b750a6a762e3" providerId="LiveId" clId="{5C57FB4F-96F1-B247-89D8-29AE1405822B}" dt="2024-01-15T09:49:05.270" v="1" actId="122"/>
          <ac:spMkLst>
            <pc:docMk/>
            <pc:sldMk cId="1847714734" sldId="300"/>
            <ac:spMk id="3" creationId="{7AABEEB0-7F50-A51B-957C-C7F93373362C}"/>
          </ac:spMkLst>
        </pc:spChg>
      </pc:sldChg>
      <pc:sldChg chg="modSp mod">
        <pc:chgData name="昱佑 李" userId="4e53b750a6a762e3" providerId="LiveId" clId="{5C57FB4F-96F1-B247-89D8-29AE1405822B}" dt="2024-01-15T09:49:10.954" v="2" actId="122"/>
        <pc:sldMkLst>
          <pc:docMk/>
          <pc:sldMk cId="83456087" sldId="301"/>
        </pc:sldMkLst>
        <pc:spChg chg="mod">
          <ac:chgData name="昱佑 李" userId="4e53b750a6a762e3" providerId="LiveId" clId="{5C57FB4F-96F1-B247-89D8-29AE1405822B}" dt="2024-01-15T09:49:10.954" v="2" actId="122"/>
          <ac:spMkLst>
            <pc:docMk/>
            <pc:sldMk cId="83456087" sldId="301"/>
            <ac:spMk id="3" creationId="{79B51FD2-6A3F-56B4-1593-3FA17FBE5614}"/>
          </ac:spMkLst>
        </pc:spChg>
      </pc:sldChg>
      <pc:sldChg chg="del">
        <pc:chgData name="昱佑 李" userId="4e53b750a6a762e3" providerId="LiveId" clId="{5C57FB4F-96F1-B247-89D8-29AE1405822B}" dt="2024-01-15T09:49:45.096" v="8" actId="2696"/>
        <pc:sldMkLst>
          <pc:docMk/>
          <pc:sldMk cId="3544812093" sldId="302"/>
        </pc:sldMkLst>
      </pc:sldChg>
      <pc:sldChg chg="addSp delSp modSp mod delAnim modAnim modShow">
        <pc:chgData name="昱佑 李" userId="4e53b750a6a762e3" providerId="LiveId" clId="{5C57FB4F-96F1-B247-89D8-29AE1405822B}" dt="2024-01-15T09:54:07.559" v="25" actId="403"/>
        <pc:sldMkLst>
          <pc:docMk/>
          <pc:sldMk cId="3846952601" sldId="307"/>
        </pc:sldMkLst>
        <pc:spChg chg="add mod">
          <ac:chgData name="昱佑 李" userId="4e53b750a6a762e3" providerId="LiveId" clId="{5C57FB4F-96F1-B247-89D8-29AE1405822B}" dt="2024-01-15T09:54:07.559" v="25" actId="403"/>
          <ac:spMkLst>
            <pc:docMk/>
            <pc:sldMk cId="3846952601" sldId="307"/>
            <ac:spMk id="4" creationId="{E78A5672-A784-EC89-D52D-0779480D3C92}"/>
          </ac:spMkLst>
        </pc:spChg>
        <pc:spChg chg="del mod">
          <ac:chgData name="昱佑 李" userId="4e53b750a6a762e3" providerId="LiveId" clId="{5C57FB4F-96F1-B247-89D8-29AE1405822B}" dt="2024-01-15T09:52:44.826" v="19"/>
          <ac:spMkLst>
            <pc:docMk/>
            <pc:sldMk cId="3846952601" sldId="307"/>
            <ac:spMk id="5" creationId="{826CF168-857E-AAE6-B716-A623982EDB20}"/>
          </ac:spMkLst>
        </pc:spChg>
        <pc:spChg chg="del">
          <ac:chgData name="昱佑 李" userId="4e53b750a6a762e3" providerId="LiveId" clId="{5C57FB4F-96F1-B247-89D8-29AE1405822B}" dt="2024-01-15T09:50:53.702" v="10"/>
          <ac:spMkLst>
            <pc:docMk/>
            <pc:sldMk cId="3846952601" sldId="307"/>
            <ac:spMk id="6" creationId="{0074E647-7986-5513-F441-30EA86A9C1D1}"/>
          </ac:spMkLst>
        </pc:spChg>
        <pc:picChg chg="add del mod">
          <ac:chgData name="昱佑 李" userId="4e53b750a6a762e3" providerId="LiveId" clId="{5C57FB4F-96F1-B247-89D8-29AE1405822B}" dt="2024-01-15T09:52:34.284" v="14" actId="478"/>
          <ac:picMkLst>
            <pc:docMk/>
            <pc:sldMk cId="3846952601" sldId="307"/>
            <ac:picMk id="7" creationId="{5781AAE9-7575-115E-27B8-3B96AF8B5293}"/>
          </ac:picMkLst>
        </pc:picChg>
      </pc:sldChg>
      <pc:sldChg chg="del">
        <pc:chgData name="昱佑 李" userId="4e53b750a6a762e3" providerId="LiveId" clId="{5C57FB4F-96F1-B247-89D8-29AE1405822B}" dt="2024-01-15T09:49:26.146" v="7" actId="2696"/>
        <pc:sldMkLst>
          <pc:docMk/>
          <pc:sldMk cId="1457595673" sldId="31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t>1/15/24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t>1/15/24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nAw5ecDyAk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7016"/>
            <a:ext cx="7531768" cy="5601790"/>
          </a:xfrm>
        </p:spPr>
        <p:txBody>
          <a:bodyPr/>
          <a:lstStyle/>
          <a:p>
            <a:pPr algn="ctr"/>
            <a:r>
              <a:rPr lang="en-US" sz="7600" b="1" dirty="0" err="1"/>
              <a:t>區塊鏈期末專題</a:t>
            </a:r>
            <a:endParaRPr lang="en-US" sz="7600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31768" y="627016"/>
            <a:ext cx="4660232" cy="5590903"/>
          </a:xfrm>
        </p:spPr>
        <p:txBody>
          <a:bodyPr/>
          <a:lstStyle/>
          <a:p>
            <a:pPr algn="ctr"/>
            <a:r>
              <a:rPr lang="en-US" sz="4000" b="1" dirty="0" err="1"/>
              <a:t>早餐點餐系統</a:t>
            </a:r>
            <a:endParaRPr lang="en-US" sz="4000" b="1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組員</a:t>
            </a:r>
            <a:endParaRPr lang="en-US" dirty="0"/>
          </a:p>
          <a:p>
            <a:pPr algn="ctr"/>
            <a:r>
              <a:rPr lang="en-US" dirty="0"/>
              <a:t>1094841 </a:t>
            </a:r>
            <a:r>
              <a:rPr lang="en-US" dirty="0" err="1"/>
              <a:t>李昱佑</a:t>
            </a:r>
            <a:endParaRPr lang="en-US" dirty="0"/>
          </a:p>
          <a:p>
            <a:pPr algn="ctr"/>
            <a:r>
              <a:rPr lang="en-US" dirty="0"/>
              <a:t>1094908 </a:t>
            </a:r>
            <a:r>
              <a:rPr lang="en-US" dirty="0" err="1"/>
              <a:t>柯美琪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F3393-FCFC-9187-A577-4B9E58CE8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CE77-A7D7-9B5E-68C1-2113EA67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zh-TW" altLang="en-US" b="1" dirty="0">
                <a:latin typeface="Microsoft JhengHei"/>
                <a:ea typeface="Microsoft JhengHei"/>
              </a:rPr>
              <a:t>點餐</a:t>
            </a:r>
            <a:r>
              <a:rPr lang="en-US" altLang="zh-TW" b="1" dirty="0">
                <a:latin typeface="Microsoft JhengHei"/>
                <a:ea typeface="Microsoft JhengHei"/>
              </a:rPr>
              <a:t>-2</a:t>
            </a:r>
            <a:endParaRPr lang="en-US" b="1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0BCA38B8-2139-1E0A-5761-5BF1F15B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圖片 5" descr="一張含有 螢幕擷取畫面, 文字, 軟體, 作業系統 的圖片&#10;&#10;自動產生的描述">
            <a:extLst>
              <a:ext uri="{FF2B5EF4-FFF2-40B4-BE49-F238E27FC236}">
                <a16:creationId xmlns:a16="http://schemas.microsoft.com/office/drawing/2014/main" id="{7DC4C157-1D91-58FD-6C23-12337122E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29" r="35481" b="17713"/>
          <a:stretch/>
        </p:blipFill>
        <p:spPr>
          <a:xfrm>
            <a:off x="6850291" y="2378145"/>
            <a:ext cx="2346661" cy="41335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 descr="一張含有 文字, 螢幕擷取畫面, 速食, 網頁 的圖片&#10;&#10;自動產生的描述">
            <a:extLst>
              <a:ext uri="{FF2B5EF4-FFF2-40B4-BE49-F238E27FC236}">
                <a16:creationId xmlns:a16="http://schemas.microsoft.com/office/drawing/2014/main" id="{E35EA27C-2B5E-E168-A06F-A24D5899D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15" y="2382282"/>
            <a:ext cx="6605104" cy="4130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826149D-A1D7-31AC-A349-45D3AD4D0EDC}"/>
              </a:ext>
            </a:extLst>
          </p:cNvPr>
          <p:cNvSpPr txBox="1"/>
          <p:nvPr/>
        </p:nvSpPr>
        <p:spPr>
          <a:xfrm>
            <a:off x="9222030" y="2379867"/>
            <a:ext cx="2968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填寫想購買的數量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下單需利用錢包支付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7125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57387-2480-7A8D-52B9-6545FACC1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0965-3505-92D8-9FF7-E2702201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zh-TW" altLang="en-US" b="1">
                <a:latin typeface="Microsoft JhengHei"/>
                <a:ea typeface="Microsoft JhengHei"/>
              </a:rPr>
              <a:t>顯示訂單狀態</a:t>
            </a:r>
            <a:endParaRPr lang="en-US" b="1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A3A6B5A0-67F6-2513-5DB1-043C7C5E0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圖片 3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2F5EC55F-EF6F-198B-27B4-DAC304249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652" y="2467584"/>
            <a:ext cx="6017477" cy="3762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432F516-DAA0-9B88-8A2B-388197D9CF87}"/>
              </a:ext>
            </a:extLst>
          </p:cNvPr>
          <p:cNvSpPr txBox="1"/>
          <p:nvPr/>
        </p:nvSpPr>
        <p:spPr>
          <a:xfrm>
            <a:off x="4486413" y="6349367"/>
            <a:ext cx="32184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完成下單即可看到訂單資訊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928936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339FD-999E-DF6C-10E9-258D82AEF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31D36-FF02-D7F6-2E60-6D49DE10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zh-TW" altLang="en-US" b="1">
                <a:latin typeface="Microsoft JhengHei"/>
                <a:ea typeface="Microsoft JhengHei"/>
              </a:rPr>
              <a:t>付款</a:t>
            </a:r>
            <a:endParaRPr lang="en-US" b="1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8A1CD883-7361-ACCC-399A-D30119C1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圖片 2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51AD8F35-ED38-6FD1-29AB-85A3D871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9" y="2396434"/>
            <a:ext cx="6740158" cy="42146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5EF3383C-ACE4-9529-90D5-16D9BC28F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02" r="35481" b="17552"/>
          <a:stretch/>
        </p:blipFill>
        <p:spPr>
          <a:xfrm>
            <a:off x="7167492" y="2396434"/>
            <a:ext cx="2421675" cy="42133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1EC6C8F-BA25-EEE7-E855-9022CEACCB5F}"/>
              </a:ext>
            </a:extLst>
          </p:cNvPr>
          <p:cNvSpPr txBox="1"/>
          <p:nvPr/>
        </p:nvSpPr>
        <p:spPr>
          <a:xfrm>
            <a:off x="9699602" y="2396434"/>
            <a:ext cx="24298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>
                <a:latin typeface="Microsoft JhengHei"/>
                <a:ea typeface="Microsoft JhengHei"/>
              </a:rPr>
              <a:t>利用錢包進行付款</a:t>
            </a:r>
          </a:p>
        </p:txBody>
      </p:sp>
    </p:spTree>
    <p:extLst>
      <p:ext uri="{BB962C8B-B14F-4D97-AF65-F5344CB8AC3E}">
        <p14:creationId xmlns:p14="http://schemas.microsoft.com/office/powerpoint/2010/main" val="3224848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B257B-6A83-9ACD-1FAF-33DCF282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1CC76-A230-7AF7-384F-ED771B3C9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zh-TW" altLang="en-US" b="1">
                <a:latin typeface="Microsoft JhengHei"/>
                <a:ea typeface="Microsoft JhengHei"/>
              </a:rPr>
              <a:t>顯示訂單狀態</a:t>
            </a:r>
            <a:endParaRPr lang="en-US" b="1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4D9A9F9-977A-2DB6-155E-3CAD07E34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圖片 2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3A81246E-0B0C-B35F-C5C0-BE3235E0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83" y="2444916"/>
            <a:ext cx="5953495" cy="3724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5DC06D8-A611-D3BD-788F-1AE781DAB68F}"/>
              </a:ext>
            </a:extLst>
          </p:cNvPr>
          <p:cNvSpPr txBox="1"/>
          <p:nvPr/>
        </p:nvSpPr>
        <p:spPr>
          <a:xfrm>
            <a:off x="4036391" y="6172089"/>
            <a:ext cx="41181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完成付款後可以查看訂單狀態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50771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B257B-6A83-9ACD-1FAF-33DCF282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1CC76-A230-7AF7-384F-ED771B3C9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zh-TW" altLang="en-US" b="1">
                <a:latin typeface="Microsoft JhengHei"/>
                <a:ea typeface="Microsoft JhengHei"/>
              </a:rPr>
              <a:t>顯示訂單狀態</a:t>
            </a:r>
            <a:endParaRPr lang="en-US" b="1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4D9A9F9-977A-2DB6-155E-3CAD07E34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圖片 5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D160651B-9A73-2B3D-C702-63C062BE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5" y="2400737"/>
            <a:ext cx="6757678" cy="42235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AFEEA1-8ADF-08F1-8B74-82A80F1874C9}"/>
              </a:ext>
            </a:extLst>
          </p:cNvPr>
          <p:cNvSpPr txBox="1"/>
          <p:nvPr/>
        </p:nvSpPr>
        <p:spPr>
          <a:xfrm>
            <a:off x="9581982" y="2444916"/>
            <a:ext cx="2473660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如果顧客完成付款且商家進行結單後，顧客可以進行評論和評分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填寫評論需要使用錢包支付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gas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1" name="圖片 10" descr="一張含有 螢幕擷取畫面, 文字, 軟體, 作業系統 的圖片&#10;&#10;自動產生的描述">
            <a:extLst>
              <a:ext uri="{FF2B5EF4-FFF2-40B4-BE49-F238E27FC236}">
                <a16:creationId xmlns:a16="http://schemas.microsoft.com/office/drawing/2014/main" id="{1C803ED9-0871-CAAD-067B-A79195AFF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29" r="35481" b="17713"/>
          <a:stretch/>
        </p:blipFill>
        <p:spPr>
          <a:xfrm>
            <a:off x="6995193" y="2389189"/>
            <a:ext cx="2429487" cy="42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90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B257B-6A83-9ACD-1FAF-33DCF282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1CC76-A230-7AF7-384F-ED771B3C9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zh-TW" altLang="en-US" b="1">
                <a:latin typeface="Microsoft JhengHei"/>
                <a:ea typeface="Microsoft JhengHei"/>
              </a:rPr>
              <a:t>顯示訂單狀態</a:t>
            </a:r>
            <a:endParaRPr lang="en-US" b="1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4D9A9F9-977A-2DB6-155E-3CAD07E34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1998DB9-AC06-9998-3DAC-74D9980D0A61}"/>
              </a:ext>
            </a:extLst>
          </p:cNvPr>
          <p:cNvSpPr txBox="1"/>
          <p:nvPr/>
        </p:nvSpPr>
        <p:spPr>
          <a:xfrm>
            <a:off x="3166718" y="6072699"/>
            <a:ext cx="58541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評論新增成功後可以看到該評論出現在評論區中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EC8D859-9C9F-FB0C-CDE8-54B151254C9D}"/>
              </a:ext>
            </a:extLst>
          </p:cNvPr>
          <p:cNvGrpSpPr/>
          <p:nvPr/>
        </p:nvGrpSpPr>
        <p:grpSpPr>
          <a:xfrm>
            <a:off x="3169478" y="2404474"/>
            <a:ext cx="5849974" cy="3509908"/>
            <a:chOff x="134255" y="2404474"/>
            <a:chExt cx="6976408" cy="4360255"/>
          </a:xfrm>
        </p:grpSpPr>
        <p:pic>
          <p:nvPicPr>
            <p:cNvPr id="8" name="圖片 7" descr="一張含有 文字, 螢幕擷取畫面, 軟體, 網頁 的圖片&#10;&#10;自動產生的描述">
              <a:extLst>
                <a:ext uri="{FF2B5EF4-FFF2-40B4-BE49-F238E27FC236}">
                  <a16:creationId xmlns:a16="http://schemas.microsoft.com/office/drawing/2014/main" id="{67FEDAAD-026A-2327-CD2F-AE9F7C39B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55" y="2404474"/>
              <a:ext cx="6976408" cy="43602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F898516-762D-F0E0-E7E7-D3C627F42A62}"/>
                </a:ext>
              </a:extLst>
            </p:cNvPr>
            <p:cNvSpPr/>
            <p:nvPr/>
          </p:nvSpPr>
          <p:spPr>
            <a:xfrm>
              <a:off x="1961149" y="5498571"/>
              <a:ext cx="3248526" cy="104034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3689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/>
          <a:lstStyle/>
          <a:p>
            <a:r>
              <a:rPr lang="en-US" b="1" dirty="0"/>
              <a:t>3. </a:t>
            </a:r>
            <a:r>
              <a:rPr lang="en-US" b="1" dirty="0" err="1"/>
              <a:t>商家端的功能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8A16B-A126-B05B-3849-A978C7881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593" y="4532536"/>
            <a:ext cx="10268712" cy="2120927"/>
          </a:xfrm>
        </p:spPr>
        <p:txBody>
          <a:bodyPr>
            <a:normAutofit lnSpcReduction="10000"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400" dirty="0" err="1"/>
              <a:t>顯示未完成的訂單資訊、進行結單</a:t>
            </a:r>
            <a:endParaRPr lang="en-US" sz="24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400" dirty="0" err="1"/>
              <a:t>顯示歷史所有的訂單資訊</a:t>
            </a:r>
            <a:endParaRPr lang="en-US" sz="24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400" dirty="0" err="1"/>
              <a:t>新增商品資訊</a:t>
            </a:r>
            <a:endParaRPr lang="en-US" sz="24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400" dirty="0" err="1"/>
              <a:t>提款</a:t>
            </a:r>
            <a:endParaRPr lang="en-US" sz="24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6078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b="1" dirty="0" err="1"/>
              <a:t>顯示未完成的訂單資訊</a:t>
            </a:r>
            <a:endParaRPr lang="en-US" b="1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BE4C97A2-0C46-4D31-8087-9CD6A045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圖片 2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43BFA361-B5C3-8131-36E2-0F0DD86E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5" y="2418347"/>
            <a:ext cx="6885005" cy="4303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A35A212-24A0-17BC-E79F-79606DB1D6FA}"/>
              </a:ext>
            </a:extLst>
          </p:cNvPr>
          <p:cNvSpPr txBox="1"/>
          <p:nvPr/>
        </p:nvSpPr>
        <p:spPr>
          <a:xfrm>
            <a:off x="7201837" y="2418347"/>
            <a:ext cx="48067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點擊「完成」的</a:t>
            </a:r>
            <a:r>
              <a:rPr kumimoji="1" lang="en-US" altLang="zh-TW" dirty="0"/>
              <a:t>button</a:t>
            </a:r>
            <a:r>
              <a:rPr kumimoji="1" lang="zh-TW" altLang="en-US" dirty="0"/>
              <a:t>可以進行結單的動作</a:t>
            </a:r>
            <a:endParaRPr kumimoji="1" lang="en-US" altLang="zh-TW" dirty="0"/>
          </a:p>
          <a:p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對於</a:t>
            </a:r>
            <a:r>
              <a:rPr kumimoji="1" lang="zh-TW" altLang="en-US" dirty="0">
                <a:solidFill>
                  <a:srgbClr val="FF0000"/>
                </a:solidFill>
              </a:rPr>
              <a:t>未付款</a:t>
            </a:r>
            <a:r>
              <a:rPr kumimoji="1" lang="zh-TW" altLang="en-US" dirty="0"/>
              <a:t>的訂單無法進行結單的動作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只有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商家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才能進行結單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7094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b="1" dirty="0"/>
              <a:t>進行結單-1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BE4C97A2-0C46-4D31-8087-9CD6A045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圖片 2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43BFA361-B5C3-8131-36E2-0F0DD86E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5" y="2418347"/>
            <a:ext cx="6885005" cy="43031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76C1B2EB-8F67-724F-F9A4-051A89FD6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44" r="35380" b="17368"/>
          <a:stretch/>
        </p:blipFill>
        <p:spPr>
          <a:xfrm>
            <a:off x="7168023" y="2418849"/>
            <a:ext cx="2397977" cy="430262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5C3EE6F-281E-A3D5-8E1E-8E8C00CA7B36}"/>
              </a:ext>
            </a:extLst>
          </p:cNvPr>
          <p:cNvSpPr txBox="1"/>
          <p:nvPr/>
        </p:nvSpPr>
        <p:spPr>
          <a:xfrm>
            <a:off x="9697452" y="2418347"/>
            <a:ext cx="238225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結單的動作需要利用錢包支付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gas</a:t>
            </a:r>
            <a:endParaRPr lang="zh-TW" altLang="en-US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2615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DE95F-FF10-F94C-DE92-70B09176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4C60-6959-B151-A642-165E7C6B1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b="1" dirty="0"/>
              <a:t>進行結單</a:t>
            </a:r>
            <a:r>
              <a:rPr lang="en-US" altLang="zh-TW" b="1" dirty="0"/>
              <a:t>-2</a:t>
            </a:r>
            <a:endParaRPr lang="en-US" b="1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35F16A6-34A0-DAF4-C82D-D742198C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圖片 3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0A940852-6487-ED09-62BB-0BE0AE213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235" y="2382253"/>
            <a:ext cx="6076482" cy="37978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9252418-2027-AD26-197E-8015896521EB}"/>
              </a:ext>
            </a:extLst>
          </p:cNvPr>
          <p:cNvSpPr txBox="1"/>
          <p:nvPr/>
        </p:nvSpPr>
        <p:spPr>
          <a:xfrm>
            <a:off x="2831431" y="6333844"/>
            <a:ext cx="647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完成結單的動作後，該筆訂單會從未完成的訂單列表中消失</a:t>
            </a:r>
          </a:p>
        </p:txBody>
      </p:sp>
    </p:spTree>
    <p:extLst>
      <p:ext uri="{BB962C8B-B14F-4D97-AF65-F5344CB8AC3E}">
        <p14:creationId xmlns:p14="http://schemas.microsoft.com/office/powerpoint/2010/main" val="2122479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13" y="336958"/>
            <a:ext cx="10616187" cy="1700784"/>
          </a:xfrm>
        </p:spPr>
        <p:txBody>
          <a:bodyPr/>
          <a:lstStyle/>
          <a:p>
            <a:r>
              <a:rPr lang="en-US" b="1" dirty="0" err="1"/>
              <a:t>目錄</a:t>
            </a:r>
            <a:endParaRPr lang="en-US" b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3694176" cy="3258102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latin typeface="Microsoft JhengHei"/>
                <a:ea typeface="Microsoft JhengHei"/>
              </a:rPr>
              <a:t>1. </a:t>
            </a:r>
            <a:r>
              <a:rPr lang="zh-TW" altLang="en-US" sz="2800" b="1">
                <a:latin typeface="Microsoft JhengHei"/>
                <a:ea typeface="Microsoft JhengHei"/>
              </a:rPr>
              <a:t>簡介與動機</a:t>
            </a:r>
            <a:endParaRPr lang="en-US" sz="2800" b="1" dirty="0"/>
          </a:p>
          <a:p>
            <a:r>
              <a:rPr lang="en-US" sz="2800" b="1" dirty="0"/>
              <a:t>2.</a:t>
            </a:r>
            <a:r>
              <a:rPr lang="zh-TW" altLang="en-US" sz="2800" b="1" dirty="0"/>
              <a:t> 顧客端的功能</a:t>
            </a:r>
            <a:endParaRPr lang="en-US" sz="2800" b="1" dirty="0"/>
          </a:p>
          <a:p>
            <a:r>
              <a:rPr lang="en-US" sz="2800" b="1" dirty="0"/>
              <a:t>3.</a:t>
            </a:r>
            <a:r>
              <a:rPr lang="zh-TW" altLang="en-US" sz="2800" b="1" dirty="0"/>
              <a:t> 商家端的功能</a:t>
            </a:r>
            <a:endParaRPr lang="en-US" sz="2800" b="1" dirty="0"/>
          </a:p>
          <a:p>
            <a:r>
              <a:rPr lang="en-US" sz="2800" b="1" dirty="0"/>
              <a:t>4.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Demo</a:t>
            </a:r>
            <a:r>
              <a:rPr lang="zh-TW" altLang="en-US" sz="2800" b="1" dirty="0"/>
              <a:t>影片</a:t>
            </a:r>
            <a:endParaRPr lang="en-US" altLang="zh-TW" sz="2800" b="1" dirty="0"/>
          </a:p>
          <a:p>
            <a:r>
              <a:rPr lang="en-US" sz="2800" b="1" dirty="0"/>
              <a:t>5. </a:t>
            </a:r>
            <a:r>
              <a:rPr lang="en-US" sz="2800" b="1" dirty="0" err="1"/>
              <a:t>工作分配</a:t>
            </a:r>
            <a:endParaRPr lang="en-US" sz="2800" b="1" dirty="0"/>
          </a:p>
        </p:txBody>
      </p:sp>
      <p:pic>
        <p:nvPicPr>
          <p:cNvPr id="34" name="Picture Placeholder 33" descr="A picture containing text, building, outdoor, sky">
            <a:extLst>
              <a:ext uri="{FF2B5EF4-FFF2-40B4-BE49-F238E27FC236}">
                <a16:creationId xmlns:a16="http://schemas.microsoft.com/office/drawing/2014/main" id="{E23E4EA2-AE1C-4911-AC13-FD854477A2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7764" y="2265363"/>
            <a:ext cx="3479524" cy="3951287"/>
          </a:xfrm>
        </p:spPr>
      </p:pic>
      <p:pic>
        <p:nvPicPr>
          <p:cNvPr id="22" name="Picture Placeholder 21" descr="Picture of a train going through a city ">
            <a:extLst>
              <a:ext uri="{FF2B5EF4-FFF2-40B4-BE49-F238E27FC236}">
                <a16:creationId xmlns:a16="http://schemas.microsoft.com/office/drawing/2014/main" id="{9AD18647-9CDA-4709-9738-A5B5C1DB54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77288" y="2265363"/>
            <a:ext cx="3414712" cy="3951287"/>
          </a:xfrm>
        </p:spPr>
      </p:pic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87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DE95F-FF10-F94C-DE92-70B09176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4C60-6959-B151-A642-165E7C6B1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b="1" dirty="0" err="1"/>
              <a:t>顯示所有的訂單資訊</a:t>
            </a:r>
            <a:endParaRPr lang="en-US" b="1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35F16A6-34A0-DAF4-C82D-D742198C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圖片 4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C86F2134-FB13-4A75-22DF-2E0641C9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586" y="2349583"/>
            <a:ext cx="6410827" cy="40067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9B51FD2-6A3F-56B4-1593-3FA17FBE5614}"/>
              </a:ext>
            </a:extLst>
          </p:cNvPr>
          <p:cNvSpPr txBox="1"/>
          <p:nvPr/>
        </p:nvSpPr>
        <p:spPr>
          <a:xfrm>
            <a:off x="2648932" y="6488668"/>
            <a:ext cx="689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歷史訂單是所有曾經的訂單資訊，包含完成以及未完成的訂單</a:t>
            </a:r>
          </a:p>
        </p:txBody>
      </p:sp>
    </p:spTree>
    <p:extLst>
      <p:ext uri="{BB962C8B-B14F-4D97-AF65-F5344CB8AC3E}">
        <p14:creationId xmlns:p14="http://schemas.microsoft.com/office/powerpoint/2010/main" val="83456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DE95F-FF10-F94C-DE92-70B09176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4C60-6959-B151-A642-165E7C6B1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b="1" dirty="0"/>
              <a:t>新增商品資訊-1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35F16A6-34A0-DAF4-C82D-D742198C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圖片 5" descr="一張含有 文字, 螢幕擷取畫面, 網頁, 網站 的圖片&#10;&#10;自動產生的描述">
            <a:extLst>
              <a:ext uri="{FF2B5EF4-FFF2-40B4-BE49-F238E27FC236}">
                <a16:creationId xmlns:a16="http://schemas.microsoft.com/office/drawing/2014/main" id="{2DC40937-8FD4-1753-4109-DE4EA7F57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941" y="2401337"/>
            <a:ext cx="5893069" cy="3683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AABEEB0-7F50-A51B-957C-C7F93373362C}"/>
              </a:ext>
            </a:extLst>
          </p:cNvPr>
          <p:cNvSpPr txBox="1"/>
          <p:nvPr/>
        </p:nvSpPr>
        <p:spPr>
          <a:xfrm>
            <a:off x="2974285" y="6282578"/>
            <a:ext cx="624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此頁面顯示所有商品的資訊以及進行新增商品資訊的動作</a:t>
            </a:r>
          </a:p>
        </p:txBody>
      </p:sp>
    </p:spTree>
    <p:extLst>
      <p:ext uri="{BB962C8B-B14F-4D97-AF65-F5344CB8AC3E}">
        <p14:creationId xmlns:p14="http://schemas.microsoft.com/office/powerpoint/2010/main" val="1847714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DF97E-718A-B5E9-0524-E31A953A1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4384-D362-66C2-EF51-D3750D59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altLang="zh-TW" b="1" dirty="0"/>
              <a:t>新增商品資訊-2</a:t>
            </a:r>
            <a:endParaRPr lang="en-US" b="1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D130AF6E-F589-547C-C450-92ECE986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圖片 7" descr="一張含有 文字, 螢幕擷取畫面, 網頁, 網站 的圖片&#10;&#10;自動產生的描述">
            <a:extLst>
              <a:ext uri="{FF2B5EF4-FFF2-40B4-BE49-F238E27FC236}">
                <a16:creationId xmlns:a16="http://schemas.microsoft.com/office/drawing/2014/main" id="{5686C01F-6231-44CB-B127-7335BD0AB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6" y="2423643"/>
            <a:ext cx="6827680" cy="4267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B823EAE4-456D-E80B-AA38-F2C09623E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33" r="35619" b="17744"/>
          <a:stretch/>
        </p:blipFill>
        <p:spPr>
          <a:xfrm>
            <a:off x="7119806" y="2423643"/>
            <a:ext cx="2425268" cy="430286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0CE1BD2-A3E7-0A9D-0CF0-91899023B62B}"/>
              </a:ext>
            </a:extLst>
          </p:cNvPr>
          <p:cNvSpPr txBox="1"/>
          <p:nvPr/>
        </p:nvSpPr>
        <p:spPr>
          <a:xfrm>
            <a:off x="9730737" y="2482850"/>
            <a:ext cx="2304852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填入商品的名稱、圖片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URL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、價錢和描述四個欄位來新增商品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新增商品需要使用錢包支付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gas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9176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DF97E-718A-B5E9-0524-E31A953A1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4384-D362-66C2-EF51-D3750D59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altLang="zh-TW" b="1" dirty="0"/>
              <a:t>新增商品資訊-3</a:t>
            </a:r>
            <a:endParaRPr lang="en-US" b="1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D130AF6E-F589-547C-C450-92ECE986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圖片 2" descr="一張含有 文字, 點心, 速食, 烘焙食品 的圖片&#10;&#10;自動產生的描述">
            <a:extLst>
              <a:ext uri="{FF2B5EF4-FFF2-40B4-BE49-F238E27FC236}">
                <a16:creationId xmlns:a16="http://schemas.microsoft.com/office/drawing/2014/main" id="{729B6996-120B-2C5D-4327-BEEB17767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2" y="2747613"/>
            <a:ext cx="5418665" cy="33866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 descr="一張含有 文字, 速食, 點心, 螢幕擷取畫面 的圖片&#10;&#10;自動產生的描述">
            <a:extLst>
              <a:ext uri="{FF2B5EF4-FFF2-40B4-BE49-F238E27FC236}">
                <a16:creationId xmlns:a16="http://schemas.microsoft.com/office/drawing/2014/main" id="{85781109-48F0-E1BB-760F-1E2DE36E6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134" y="2755064"/>
            <a:ext cx="5418665" cy="33866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向右箭號 4">
            <a:extLst>
              <a:ext uri="{FF2B5EF4-FFF2-40B4-BE49-F238E27FC236}">
                <a16:creationId xmlns:a16="http://schemas.microsoft.com/office/drawing/2014/main" id="{C9ED811C-6936-339F-7F77-F19882A0A065}"/>
              </a:ext>
            </a:extLst>
          </p:cNvPr>
          <p:cNvSpPr/>
          <p:nvPr/>
        </p:nvSpPr>
        <p:spPr>
          <a:xfrm>
            <a:off x="5895474" y="4259179"/>
            <a:ext cx="529389" cy="3729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0C25254-4ED7-80CE-0D7C-8FB5BB0B8ADA}"/>
              </a:ext>
            </a:extLst>
          </p:cNvPr>
          <p:cNvSpPr txBox="1"/>
          <p:nvPr/>
        </p:nvSpPr>
        <p:spPr>
          <a:xfrm>
            <a:off x="4587830" y="6319013"/>
            <a:ext cx="301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成功新增蜂蜜牛奶麵包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DC3331-F860-5EF9-2BB0-37AF9CAA0963}"/>
              </a:ext>
            </a:extLst>
          </p:cNvPr>
          <p:cNvSpPr/>
          <p:nvPr/>
        </p:nvSpPr>
        <p:spPr>
          <a:xfrm>
            <a:off x="6424863" y="5101389"/>
            <a:ext cx="5767137" cy="10403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6276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DF97E-718A-B5E9-0524-E31A953A1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4384-D362-66C2-EF51-D3750D59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b="1" dirty="0" err="1"/>
              <a:t>提款</a:t>
            </a:r>
            <a:endParaRPr lang="en-US" b="1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D130AF6E-F589-547C-C450-92ECE986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7" name="圖片 16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44134AA3-2D3D-FDC0-AF70-60825BDD9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99" r="35172" b="16336"/>
          <a:stretch/>
        </p:blipFill>
        <p:spPr>
          <a:xfrm>
            <a:off x="7113458" y="2432217"/>
            <a:ext cx="2376292" cy="4193608"/>
          </a:xfrm>
          <a:prstGeom prst="rect">
            <a:avLst/>
          </a:prstGeom>
        </p:spPr>
      </p:pic>
      <p:pic>
        <p:nvPicPr>
          <p:cNvPr id="18" name="圖片 17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10C3C5D0-8131-EA08-A8B2-BE1C9536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6" y="2432217"/>
            <a:ext cx="6709774" cy="4193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EAD6EA37-3AE6-D5B9-857C-442C17CC19E0}"/>
              </a:ext>
            </a:extLst>
          </p:cNvPr>
          <p:cNvSpPr txBox="1"/>
          <p:nvPr/>
        </p:nvSpPr>
        <p:spPr>
          <a:xfrm>
            <a:off x="9730737" y="2482850"/>
            <a:ext cx="23048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顧客支付的金額都會存在合約中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店家可進行提款，合約中的營業額就會被轉到商家的位址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提款的動作需要使用錢包支付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2111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DF97E-718A-B5E9-0524-E31A953A1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4384-D362-66C2-EF51-D3750D59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b="1" dirty="0" err="1"/>
              <a:t>提款</a:t>
            </a:r>
            <a:endParaRPr lang="en-US" b="1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D130AF6E-F589-547C-C450-92ECE986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6" name="圖片 15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A74CDCEC-D422-5F01-A386-0BB25E11F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478" y="2378853"/>
            <a:ext cx="6363995" cy="39774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FFEED97-7A51-A465-CB6F-F5AAF0DF4ED2}"/>
              </a:ext>
            </a:extLst>
          </p:cNvPr>
          <p:cNvSpPr txBox="1"/>
          <p:nvPr/>
        </p:nvSpPr>
        <p:spPr>
          <a:xfrm>
            <a:off x="2917608" y="6361016"/>
            <a:ext cx="63654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提款成功，合約的餘額為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，商家的餘額會增加</a:t>
            </a:r>
            <a:endParaRPr lang="zh-TW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F44982B-B232-8BC1-244C-EF24B5E5F7F9}"/>
              </a:ext>
            </a:extLst>
          </p:cNvPr>
          <p:cNvSpPr/>
          <p:nvPr/>
        </p:nvSpPr>
        <p:spPr>
          <a:xfrm>
            <a:off x="5499271" y="3037243"/>
            <a:ext cx="2742639" cy="2818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4243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/>
          <a:lstStyle/>
          <a:p>
            <a:r>
              <a:rPr lang="en-US" b="1" cap="none" dirty="0"/>
              <a:t>4. Demo </a:t>
            </a:r>
            <a:r>
              <a:rPr lang="en-US" b="1" cap="none" dirty="0" err="1"/>
              <a:t>成果影片</a:t>
            </a:r>
            <a:endParaRPr lang="en-US" b="1" cap="none" dirty="0"/>
          </a:p>
        </p:txBody>
      </p:sp>
    </p:spTree>
    <p:extLst>
      <p:ext uri="{BB962C8B-B14F-4D97-AF65-F5344CB8AC3E}">
        <p14:creationId xmlns:p14="http://schemas.microsoft.com/office/powerpoint/2010/main" val="124070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261F18-68D6-6EBD-48D6-0241166C6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Microsoft JhengHei"/>
                <a:ea typeface="Microsoft JhengHei"/>
              </a:rPr>
              <a:t>Demo影片</a:t>
            </a: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8A5672-A784-EC89-D52D-0779480D3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altLang="zh-TW" sz="3200" dirty="0">
                <a:hlinkClick r:id="rId2"/>
              </a:rPr>
              <a:t>https://youtu.be/FnAw5ecDyAk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846952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/>
          <a:lstStyle/>
          <a:p>
            <a:r>
              <a:rPr lang="en-US" b="1" cap="none" dirty="0"/>
              <a:t>5. </a:t>
            </a:r>
            <a:r>
              <a:rPr lang="en-US" b="1" cap="none" dirty="0" err="1"/>
              <a:t>工作分配</a:t>
            </a:r>
            <a:endParaRPr lang="en-US" b="1" cap="none" dirty="0"/>
          </a:p>
        </p:txBody>
      </p:sp>
    </p:spTree>
    <p:extLst>
      <p:ext uri="{BB962C8B-B14F-4D97-AF65-F5344CB8AC3E}">
        <p14:creationId xmlns:p14="http://schemas.microsoft.com/office/powerpoint/2010/main" val="2115687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b="1" dirty="0" err="1"/>
              <a:t>組員貢獻度</a:t>
            </a:r>
            <a:endParaRPr lang="en-US" b="1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BE4C97A2-0C46-4D31-8087-9CD6A045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7604E60-F8BF-9DCA-488F-9396173EB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182334"/>
              </p:ext>
            </p:extLst>
          </p:nvPr>
        </p:nvGraphicFramePr>
        <p:xfrm>
          <a:off x="168442" y="2587625"/>
          <a:ext cx="11778912" cy="2235654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157341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682112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45511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60502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44275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  <a:gridCol w="1189786">
                  <a:extLst>
                    <a:ext uri="{9D8B030D-6E8A-4147-A177-3AD203B41FA5}">
                      <a16:colId xmlns:a16="http://schemas.microsoft.com/office/drawing/2014/main" val="699589243"/>
                    </a:ext>
                  </a:extLst>
                </a:gridCol>
                <a:gridCol w="1189786">
                  <a:extLst>
                    <a:ext uri="{9D8B030D-6E8A-4147-A177-3AD203B41FA5}">
                      <a16:colId xmlns:a16="http://schemas.microsoft.com/office/drawing/2014/main" val="3037440071"/>
                    </a:ext>
                  </a:extLst>
                </a:gridCol>
              </a:tblGrid>
              <a:tr h="7452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1" dirty="0">
                          <a:solidFill>
                            <a:srgbClr val="FFFFF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1" dirty="0" err="1">
                          <a:solidFill>
                            <a:srgbClr val="FFFFF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建立智能合約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1" dirty="0" err="1">
                          <a:solidFill>
                            <a:srgbClr val="FFFFF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建立顧客端的系統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1" dirty="0" err="1">
                          <a:solidFill>
                            <a:srgbClr val="FFFFF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建立商家端的系統</a:t>
                      </a:r>
                      <a:r>
                        <a:rPr lang="en-US" b="1" dirty="0">
                          <a:solidFill>
                            <a:srgbClr val="FFFFF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1" dirty="0" err="1">
                          <a:solidFill>
                            <a:srgbClr val="FFFFF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錄製Demo影片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1" i="0" dirty="0" err="1">
                          <a:solidFill>
                            <a:srgbClr val="FFFFF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製作PPT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1" i="0" dirty="0" err="1">
                          <a:solidFill>
                            <a:srgbClr val="FFFFFF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貢獻度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7452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1094841</a:t>
                      </a:r>
                    </a:p>
                    <a:p>
                      <a:pPr algn="ctr" rtl="0" fontAlgn="base"/>
                      <a:r>
                        <a:rPr lang="en-US" b="1" i="0" dirty="0" err="1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李昱佑</a:t>
                      </a:r>
                      <a:endParaRPr lang="en-US" b="1" i="0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50%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7452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1094908</a:t>
                      </a:r>
                    </a:p>
                    <a:p>
                      <a:pPr algn="ctr" rtl="0" fontAlgn="base"/>
                      <a:r>
                        <a:rPr lang="en-US" b="1" dirty="0" err="1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柯美琪</a:t>
                      </a:r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50%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7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/>
          <a:lstStyle/>
          <a:p>
            <a:r>
              <a:rPr lang="en-US" b="1" dirty="0">
                <a:latin typeface="Microsoft JhengHei"/>
                <a:ea typeface="Microsoft JhengHei"/>
              </a:rPr>
              <a:t>1. </a:t>
            </a:r>
            <a:r>
              <a:rPr lang="zh-TW" altLang="en-US" b="1">
                <a:latin typeface="Microsoft JhengHei"/>
                <a:ea typeface="Microsoft JhengHei"/>
              </a:rPr>
              <a:t>簡介與動機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/>
          <a:p>
            <a:r>
              <a:rPr lang="zh-CN" altLang="en-US">
                <a:latin typeface="Microsoft JhengHei"/>
                <a:ea typeface="Microsoft JhengHei"/>
              </a:rPr>
              <a:t>謝謝聆聽</a:t>
            </a:r>
            <a:endParaRPr lang="zh-CN" altLang="en-US" dirty="0">
              <a:latin typeface="Microsoft JhengHei"/>
              <a:ea typeface="Microsoft JhengHei"/>
            </a:endParaRPr>
          </a:p>
        </p:txBody>
      </p:sp>
      <p:pic>
        <p:nvPicPr>
          <p:cNvPr id="27" name="Picture Placeholder 26" descr="Image of a typewriter with &quot;The End.&quot; typed on the paper. ">
            <a:extLst>
              <a:ext uri="{FF2B5EF4-FFF2-40B4-BE49-F238E27FC236}">
                <a16:creationId xmlns:a16="http://schemas.microsoft.com/office/drawing/2014/main" id="{E3EEA078-72A4-4C20-94E7-BFB4F43346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804" y="1225484"/>
            <a:ext cx="4059934" cy="3951807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24E6B4-6182-4098-B9C0-B254AD63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b="1" dirty="0" err="1"/>
              <a:t>簡介</a:t>
            </a:r>
            <a:endParaRPr lang="en-US" b="1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BE4C97A2-0C46-4D31-8087-9CD6A045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D13FD88-38F0-FFED-C5BB-12A69AF433A5}"/>
              </a:ext>
            </a:extLst>
          </p:cNvPr>
          <p:cNvSpPr txBox="1"/>
          <p:nvPr/>
        </p:nvSpPr>
        <p:spPr>
          <a:xfrm>
            <a:off x="960120" y="2815390"/>
            <a:ext cx="10268712" cy="29329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457200" algn="just">
              <a:lnSpc>
                <a:spcPct val="200000"/>
              </a:lnSpc>
            </a:pPr>
            <a:r>
              <a:rPr kumimoji="1" lang="zh-TW" altLang="en-US" sz="2400" dirty="0">
                <a:latin typeface="Microsoft JhengHei"/>
                <a:ea typeface="Microsoft JhengHei"/>
              </a:rPr>
              <a:t>此專題整合課堂所學，利用</a:t>
            </a:r>
            <a:r>
              <a:rPr kumimoji="1" lang="en-US" altLang="zh-TW" sz="2400" dirty="0">
                <a:latin typeface="Microsoft JhengHei"/>
                <a:ea typeface="Microsoft JhengHei"/>
              </a:rPr>
              <a:t> Solidity,</a:t>
            </a:r>
            <a:r>
              <a:rPr kumimoji="1" lang="zh-TW" altLang="en-US" sz="2400" dirty="0">
                <a:latin typeface="Microsoft JhengHei"/>
                <a:ea typeface="Microsoft JhengHei"/>
              </a:rPr>
              <a:t> </a:t>
            </a:r>
            <a:r>
              <a:rPr kumimoji="1" lang="en-US" altLang="zh-TW" sz="2400" dirty="0">
                <a:latin typeface="Microsoft JhengHei"/>
                <a:ea typeface="Microsoft JhengHei"/>
              </a:rPr>
              <a:t>Remix IDE </a:t>
            </a:r>
            <a:r>
              <a:rPr kumimoji="1" lang="zh-TW" altLang="en-US" sz="2400" dirty="0">
                <a:latin typeface="Microsoft JhengHei"/>
                <a:ea typeface="Microsoft JhengHei"/>
              </a:rPr>
              <a:t>建立智能合約以及將建立完成的智能合約部署到區塊鏈上。我們使用</a:t>
            </a:r>
            <a:r>
              <a:rPr kumimoji="1" lang="en-US" altLang="zh-TW" sz="2400" dirty="0">
                <a:latin typeface="Microsoft JhengHei"/>
                <a:ea typeface="Microsoft JhengHei"/>
              </a:rPr>
              <a:t> Html,</a:t>
            </a:r>
            <a:r>
              <a:rPr kumimoji="1" lang="zh-TW" altLang="en-US" sz="2400" dirty="0">
                <a:latin typeface="Microsoft JhengHei"/>
                <a:ea typeface="Microsoft JhengHei"/>
              </a:rPr>
              <a:t> </a:t>
            </a:r>
            <a:r>
              <a:rPr kumimoji="1" lang="en-US" altLang="zh-TW" sz="2400" dirty="0">
                <a:latin typeface="Microsoft JhengHei"/>
                <a:ea typeface="Microsoft JhengHei"/>
              </a:rPr>
              <a:t>JavaScript </a:t>
            </a:r>
            <a:r>
              <a:rPr kumimoji="1" lang="zh-TW" altLang="en-US" sz="2400" dirty="0">
                <a:latin typeface="Microsoft JhengHei"/>
                <a:ea typeface="Microsoft JhengHei"/>
              </a:rPr>
              <a:t>實作出一個點餐系統，除了網頁前端之外，我們</a:t>
            </a:r>
            <a:r>
              <a:rPr kumimoji="1" lang="zh-TW" altLang="en-US" sz="2400" dirty="0">
                <a:solidFill>
                  <a:srgbClr val="0070C0"/>
                </a:solidFill>
                <a:latin typeface="Microsoft JhengHei"/>
                <a:ea typeface="Microsoft JhengHei"/>
              </a:rPr>
              <a:t>額外學習並使用</a:t>
            </a:r>
            <a:r>
              <a:rPr kumimoji="1" lang="en-US" altLang="zh-TW" sz="2400" dirty="0">
                <a:solidFill>
                  <a:srgbClr val="0070C0"/>
                </a:solidFill>
                <a:latin typeface="Microsoft JhengHei"/>
                <a:ea typeface="Microsoft JhengHei"/>
              </a:rPr>
              <a:t> Node.js </a:t>
            </a:r>
            <a:r>
              <a:rPr kumimoji="1" lang="zh-TW" altLang="en-US" sz="2400" dirty="0">
                <a:solidFill>
                  <a:srgbClr val="0070C0"/>
                </a:solidFill>
                <a:latin typeface="Microsoft JhengHei"/>
                <a:ea typeface="Microsoft JhengHei"/>
              </a:rPr>
              <a:t>搭配最新版本的</a:t>
            </a:r>
            <a:r>
              <a:rPr kumimoji="1" lang="en-US" altLang="zh-TW" sz="2400" dirty="0">
                <a:solidFill>
                  <a:srgbClr val="0070C0"/>
                </a:solidFill>
                <a:latin typeface="Microsoft JhengHei"/>
                <a:ea typeface="Microsoft JhengHei"/>
              </a:rPr>
              <a:t> Web3.js </a:t>
            </a:r>
            <a:r>
              <a:rPr kumimoji="1" lang="zh-TW" altLang="en-US" sz="2400" dirty="0">
                <a:solidFill>
                  <a:srgbClr val="0070C0"/>
                </a:solidFill>
                <a:latin typeface="Microsoft JhengHei"/>
                <a:ea typeface="Microsoft JhengHei"/>
              </a:rPr>
              <a:t>作為後端</a:t>
            </a:r>
            <a:r>
              <a:rPr kumimoji="1" lang="en-US" altLang="zh-TW" sz="2400" dirty="0">
                <a:solidFill>
                  <a:srgbClr val="0070C0"/>
                </a:solidFill>
                <a:latin typeface="Microsoft JhengHei"/>
                <a:ea typeface="Microsoft JhengHei"/>
              </a:rPr>
              <a:t> API </a:t>
            </a:r>
            <a:r>
              <a:rPr kumimoji="1" lang="zh-TW" altLang="en-US" sz="2400" dirty="0">
                <a:solidFill>
                  <a:srgbClr val="0070C0"/>
                </a:solidFill>
                <a:latin typeface="Microsoft JhengHei"/>
                <a:ea typeface="Microsoft JhengHei"/>
              </a:rPr>
              <a:t>伺服器</a:t>
            </a:r>
            <a:r>
              <a:rPr kumimoji="1" lang="zh-TW" altLang="en-US" sz="2400" dirty="0">
                <a:latin typeface="Microsoft JhengHei"/>
                <a:ea typeface="Microsoft JhengHei"/>
              </a:rPr>
              <a:t>，使平台功能更加完善。</a:t>
            </a:r>
          </a:p>
        </p:txBody>
      </p:sp>
    </p:spTree>
    <p:extLst>
      <p:ext uri="{BB962C8B-B14F-4D97-AF65-F5344CB8AC3E}">
        <p14:creationId xmlns:p14="http://schemas.microsoft.com/office/powerpoint/2010/main" val="2096549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3AF395-50FF-7CDB-87DC-F6185CD5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16D1F8-667D-0626-E953-BA4AFD627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latin typeface="Microsoft JhengHei"/>
                <a:ea typeface="Microsoft JhengHei"/>
              </a:rPr>
              <a:t>建立一個去中心化的點餐服務系統，提供以下功能：</a:t>
            </a:r>
          </a:p>
          <a:p>
            <a:pPr marL="514350" indent="-514350">
              <a:buAutoNum type="arabicPeriod"/>
            </a:pPr>
            <a:r>
              <a:rPr lang="zh-TW" altLang="en-US">
                <a:latin typeface="Microsoft JhengHei"/>
                <a:ea typeface="Microsoft JhengHei"/>
              </a:rPr>
              <a:t>使每筆訂單交易</a:t>
            </a:r>
            <a:r>
              <a:rPr lang="zh-TW" altLang="en-US">
                <a:solidFill>
                  <a:srgbClr val="FF0000"/>
                </a:solidFill>
                <a:latin typeface="Microsoft JhengHei"/>
                <a:ea typeface="Microsoft JhengHei"/>
              </a:rPr>
              <a:t>去中心化</a:t>
            </a:r>
            <a:r>
              <a:rPr lang="zh-TW" altLang="en-US">
                <a:latin typeface="Microsoft JhengHei"/>
                <a:ea typeface="Microsoft JhengHei"/>
              </a:rPr>
              <a:t>，</a:t>
            </a:r>
            <a:r>
              <a:rPr lang="zh-TW" altLang="en-US">
                <a:solidFill>
                  <a:srgbClr val="000000"/>
                </a:solidFill>
                <a:latin typeface="Microsoft JhengHei"/>
                <a:ea typeface="Microsoft JhengHei"/>
              </a:rPr>
              <a:t>所有的交易和商品價錢等變化都經過智能合約的執行，而無</a:t>
            </a: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</a:rPr>
              <a:t>需</a:t>
            </a:r>
            <a:r>
              <a:rPr lang="zh-TW" altLang="en-US">
                <a:solidFill>
                  <a:srgbClr val="000000"/>
                </a:solidFill>
                <a:latin typeface="Microsoft JhengHei"/>
                <a:ea typeface="Microsoft JhengHei"/>
              </a:rPr>
              <a:t>單方面信任商家或顧客</a:t>
            </a:r>
          </a:p>
          <a:p>
            <a:pPr marL="514350" indent="-514350">
              <a:buAutoNum type="arabicPeriod"/>
            </a:pPr>
            <a:r>
              <a:rPr lang="zh-TW" altLang="en-US">
                <a:solidFill>
                  <a:srgbClr val="000000"/>
                </a:solidFill>
                <a:latin typeface="Microsoft JhengHei"/>
                <a:ea typeface="Microsoft JhengHei"/>
              </a:rPr>
              <a:t>使訂單交易具</a:t>
            </a:r>
            <a:r>
              <a:rPr lang="zh-TW" altLang="en-US">
                <a:solidFill>
                  <a:srgbClr val="FF0000"/>
                </a:solidFill>
                <a:latin typeface="Microsoft JhengHei"/>
                <a:ea typeface="Microsoft JhengHei"/>
              </a:rPr>
              <a:t>不可篡改性</a:t>
            </a:r>
            <a:r>
              <a:rPr lang="zh-TW" altLang="en-US">
                <a:solidFill>
                  <a:srgbClr val="000000"/>
                </a:solidFill>
                <a:latin typeface="Microsoft JhengHei"/>
                <a:ea typeface="Microsoft JhengHei"/>
              </a:rPr>
              <a:t>，有助於確保訂單和產品的狀態可信</a:t>
            </a:r>
          </a:p>
          <a:p>
            <a:pPr marL="514350" indent="-514350">
              <a:buAutoNum type="arabicPeriod"/>
            </a:pPr>
            <a:r>
              <a:rPr lang="zh-TW" altLang="en-US">
                <a:solidFill>
                  <a:srgbClr val="000000"/>
                </a:solidFill>
                <a:latin typeface="Microsoft JhengHei"/>
                <a:ea typeface="Microsoft JhengHei"/>
              </a:rPr>
              <a:t>使訂單具</a:t>
            </a:r>
            <a:r>
              <a:rPr lang="zh-TW" altLang="en-US">
                <a:solidFill>
                  <a:srgbClr val="FF0000"/>
                </a:solidFill>
                <a:latin typeface="Microsoft JhengHei"/>
                <a:ea typeface="Microsoft JhengHei"/>
              </a:rPr>
              <a:t>透明化</a:t>
            </a:r>
            <a:r>
              <a:rPr lang="zh-TW" altLang="en-US">
                <a:solidFill>
                  <a:srgbClr val="000000"/>
                </a:solidFill>
                <a:latin typeface="Microsoft JhengHei"/>
                <a:ea typeface="Microsoft JhengHei"/>
              </a:rPr>
              <a:t>，降低消費糾紛</a:t>
            </a:r>
          </a:p>
          <a:p>
            <a:pPr marL="514350" indent="-514350">
              <a:buAutoNum type="arabicPeriod"/>
            </a:pPr>
            <a:r>
              <a:rPr lang="zh-TW" altLang="en-US">
                <a:solidFill>
                  <a:srgbClr val="000000"/>
                </a:solidFill>
                <a:latin typeface="Microsoft JhengHei"/>
                <a:ea typeface="Microsoft JhengHei"/>
              </a:rPr>
              <a:t>使評論具備去中心化、透明化、不可篡改與匿名性，</a:t>
            </a:r>
            <a:r>
              <a:rPr lang="zh-TW" altLang="en-US">
                <a:solidFill>
                  <a:srgbClr val="FF0000"/>
                </a:solidFill>
                <a:latin typeface="Microsoft JhengHei"/>
                <a:ea typeface="Microsoft JhengHei"/>
              </a:rPr>
              <a:t>可降低惡意不實評論的發生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CC17-86AE-2674-13B7-F46ED096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38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A328FF-7500-1F3D-0E39-1C8015AF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系統流程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0D3BCF-938F-9E37-5EE6-DB7B601A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圖片 2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35C40610-4DB5-799E-84D7-59BB1AC3A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294" y="2448469"/>
            <a:ext cx="7237344" cy="436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74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/>
          <a:lstStyle/>
          <a:p>
            <a:r>
              <a:rPr lang="en-US" b="1" dirty="0"/>
              <a:t>2. </a:t>
            </a:r>
            <a:r>
              <a:rPr lang="en-US" b="1" dirty="0" err="1"/>
              <a:t>顧客端的功能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9D6C1-5A0E-BDDE-9244-A71ECFA3E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4341" y="4544567"/>
            <a:ext cx="10268712" cy="2181085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400" dirty="0" err="1"/>
              <a:t>點餐</a:t>
            </a:r>
            <a:endParaRPr lang="en-US" sz="24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400" dirty="0" err="1"/>
              <a:t>顯示餐點狀態</a:t>
            </a:r>
            <a:endParaRPr lang="en-US" sz="24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400" dirty="0" err="1"/>
              <a:t>付款</a:t>
            </a:r>
            <a:endParaRPr lang="en-US" sz="24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400" dirty="0" err="1"/>
              <a:t>瀏覽及新增評論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1938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b="1" dirty="0" err="1"/>
              <a:t>瀏覽評論</a:t>
            </a:r>
            <a:endParaRPr lang="en-US" b="1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BE4C97A2-0C46-4D31-8087-9CD6A045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圖片 2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D80D513B-B4A5-14F2-5A59-BE18BE32C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652" y="2389572"/>
            <a:ext cx="6016854" cy="37610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EE781FC-CA35-469C-BB58-BDBD18C69B41}"/>
              </a:ext>
            </a:extLst>
          </p:cNvPr>
          <p:cNvSpPr txBox="1"/>
          <p:nvPr/>
        </p:nvSpPr>
        <p:spPr>
          <a:xfrm>
            <a:off x="3738101" y="6237633"/>
            <a:ext cx="470835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zh-TW" altLang="en-US">
                <a:latin typeface="Microsoft JhengHei"/>
                <a:ea typeface="Microsoft JhengHei"/>
              </a:rPr>
              <a:t>顯示顧客的位址、評論與評分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73234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ABA21-2337-FBFE-34CB-0366841ED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B92E-7EAD-F732-B182-1605BD9CD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zh-TW" altLang="en-US" b="1" dirty="0">
                <a:latin typeface="Microsoft JhengHei"/>
                <a:ea typeface="Microsoft JhengHei"/>
              </a:rPr>
              <a:t>點餐</a:t>
            </a:r>
            <a:r>
              <a:rPr lang="en-US" altLang="zh-TW" b="1" dirty="0">
                <a:latin typeface="Microsoft JhengHei"/>
                <a:ea typeface="Microsoft JhengHei"/>
              </a:rPr>
              <a:t>-1</a:t>
            </a:r>
            <a:endParaRPr lang="en-US" b="1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9B7F26A8-0615-D997-64D7-76FEBEDB6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0238DF-0084-85BA-99DF-F6CC5114E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08" t="8775" r="11607" b="24040"/>
          <a:stretch/>
        </p:blipFill>
        <p:spPr>
          <a:xfrm>
            <a:off x="6782904" y="2374347"/>
            <a:ext cx="2413246" cy="40575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 descr="一張含有 文字, 食物, 速食, 螢幕擷取畫面 的圖片&#10;&#10;自動產生的描述">
            <a:extLst>
              <a:ext uri="{FF2B5EF4-FFF2-40B4-BE49-F238E27FC236}">
                <a16:creationId xmlns:a16="http://schemas.microsoft.com/office/drawing/2014/main" id="{3B73583E-A3A1-DF81-6BF5-1A268DB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3" y="2374346"/>
            <a:ext cx="6450497" cy="4052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A31A83B-76DE-9436-8BEB-3DDB67B49875}"/>
              </a:ext>
            </a:extLst>
          </p:cNvPr>
          <p:cNvSpPr txBox="1"/>
          <p:nvPr/>
        </p:nvSpPr>
        <p:spPr>
          <a:xfrm>
            <a:off x="9307445" y="2374346"/>
            <a:ext cx="2838578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>
                <a:latin typeface="Microsoft JhengHei"/>
                <a:ea typeface="Microsoft JhengHei"/>
              </a:rPr>
              <a:t>右上方顯示顧客的位址以及餘額</a:t>
            </a:r>
          </a:p>
          <a:p>
            <a:endParaRPr lang="zh-TW" altLang="en-US" dirty="0">
              <a:latin typeface="Microsoft JhengHei"/>
              <a:ea typeface="Microsoft JhengHe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latin typeface="Microsoft JhengHei"/>
                <a:ea typeface="Microsoft JhengHei"/>
              </a:rPr>
              <a:t>此頁面可以瀏覽餐點</a:t>
            </a:r>
            <a:endParaRPr lang="zh-TW" altLang="en-US" dirty="0">
              <a:latin typeface="Microsoft JhengHei"/>
              <a:ea typeface="Microsoft JhengHe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823934372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6DA60BD-0042-4722-B671-D551884D1E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5BFFF-2B6E-4D20-8938-61E36B8CF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069F72-2015-4FB6-9588-A49CB14BDC1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_JuxtaposeVTI</Template>
  <TotalTime>0</TotalTime>
  <Words>578</Words>
  <Application>Microsoft Macintosh PowerPoint</Application>
  <PresentationFormat>寬螢幕</PresentationFormat>
  <Paragraphs>131</Paragraphs>
  <Slides>30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Microsoft JhengHei</vt:lpstr>
      <vt:lpstr>Arial</vt:lpstr>
      <vt:lpstr>Calibri</vt:lpstr>
      <vt:lpstr>Franklin Gothic Medium</vt:lpstr>
      <vt:lpstr>Wingdings</vt:lpstr>
      <vt:lpstr>JuxtaposeVTI</vt:lpstr>
      <vt:lpstr>區塊鏈期末專題</vt:lpstr>
      <vt:lpstr>目錄</vt:lpstr>
      <vt:lpstr>1. 簡介與動機</vt:lpstr>
      <vt:lpstr>簡介</vt:lpstr>
      <vt:lpstr>動機</vt:lpstr>
      <vt:lpstr>系統流程</vt:lpstr>
      <vt:lpstr>2. 顧客端的功能</vt:lpstr>
      <vt:lpstr>瀏覽評論</vt:lpstr>
      <vt:lpstr>點餐-1</vt:lpstr>
      <vt:lpstr>點餐-2</vt:lpstr>
      <vt:lpstr>顯示訂單狀態</vt:lpstr>
      <vt:lpstr>付款</vt:lpstr>
      <vt:lpstr>顯示訂單狀態</vt:lpstr>
      <vt:lpstr>顯示訂單狀態</vt:lpstr>
      <vt:lpstr>顯示訂單狀態</vt:lpstr>
      <vt:lpstr>3. 商家端的功能</vt:lpstr>
      <vt:lpstr>顯示未完成的訂單資訊</vt:lpstr>
      <vt:lpstr>進行結單-1</vt:lpstr>
      <vt:lpstr>進行結單-2</vt:lpstr>
      <vt:lpstr>顯示所有的訂單資訊</vt:lpstr>
      <vt:lpstr>新增商品資訊-1</vt:lpstr>
      <vt:lpstr>新增商品資訊-2</vt:lpstr>
      <vt:lpstr>新增商品資訊-3</vt:lpstr>
      <vt:lpstr>提款</vt:lpstr>
      <vt:lpstr>提款</vt:lpstr>
      <vt:lpstr>4. Demo 成果影片</vt:lpstr>
      <vt:lpstr>Demo影片</vt:lpstr>
      <vt:lpstr>5. 工作分配</vt:lpstr>
      <vt:lpstr>組員貢獻度</vt:lpstr>
      <vt:lpstr>謝謝聆聽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區塊鏈期末專題</dc:title>
  <dc:creator/>
  <cp:lastModifiedBy/>
  <cp:revision>1</cp:revision>
  <dcterms:created xsi:type="dcterms:W3CDTF">2021-04-27T10:31:44Z</dcterms:created>
  <dcterms:modified xsi:type="dcterms:W3CDTF">2024-01-15T10:21:44Z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